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65" r:id="rId12"/>
    <p:sldId id="267" r:id="rId13"/>
    <p:sldId id="266" r:id="rId14"/>
    <p:sldId id="269" r:id="rId15"/>
    <p:sldId id="271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357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1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4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7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245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81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494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8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945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1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00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1A9E6-3B12-FF44-B3F3-4D5F19581D84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87D0F-2C6F-144F-B956-DB1FBCC79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5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en-US" dirty="0" smtClean="0"/>
              <a:t>Anhinga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7391" y="3009900"/>
            <a:ext cx="6992681" cy="1752600"/>
          </a:xfrm>
        </p:spPr>
        <p:txBody>
          <a:bodyPr/>
          <a:lstStyle/>
          <a:p>
            <a:r>
              <a:rPr lang="en-US" dirty="0" smtClean="0"/>
              <a:t>A Natural Selection &amp; Genetics </a:t>
            </a:r>
            <a:r>
              <a:rPr lang="en-US" dirty="0"/>
              <a:t>Activity</a:t>
            </a:r>
          </a:p>
        </p:txBody>
      </p:sp>
    </p:spTree>
    <p:extLst>
      <p:ext uri="{BB962C8B-B14F-4D97-AF65-F5344CB8AC3E}">
        <p14:creationId xmlns:p14="http://schemas.microsoft.com/office/powerpoint/2010/main" val="431593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/>
              <a:t>Life or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265776"/>
            <a:ext cx="8170844" cy="4763382"/>
          </a:xfrm>
        </p:spPr>
        <p:txBody>
          <a:bodyPr>
            <a:normAutofit/>
          </a:bodyPr>
          <a:lstStyle/>
          <a:p>
            <a:r>
              <a:rPr lang="en-US" dirty="0" smtClean="0"/>
              <a:t>The top 2/3 of the class will survive and become parents in Generation 2.</a:t>
            </a:r>
          </a:p>
          <a:p>
            <a:r>
              <a:rPr lang="en-US" dirty="0" smtClean="0"/>
              <a:t>The bottom 1/3 are dead.  </a:t>
            </a:r>
            <a:r>
              <a:rPr lang="en-US" dirty="0" smtClean="0">
                <a:sym typeface="Wingdings"/>
              </a:rPr>
              <a:t>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984" y="3218447"/>
            <a:ext cx="25654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552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u="sng" dirty="0" smtClean="0"/>
              <a:t>Generation 2</a:t>
            </a:r>
            <a:r>
              <a:rPr lang="en-US" dirty="0" smtClean="0"/>
              <a:t>: Making Babies!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265775"/>
            <a:ext cx="8170844" cy="304440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Those who survived must pair up (gender doesn’t matter).</a:t>
            </a:r>
          </a:p>
          <a:p>
            <a:r>
              <a:rPr lang="en-US" dirty="0" smtClean="0">
                <a:sym typeface="Wingdings"/>
              </a:rPr>
              <a:t>These two parents will produce ONE baby.</a:t>
            </a:r>
          </a:p>
          <a:p>
            <a:pPr lvl="1"/>
            <a:r>
              <a:rPr lang="en-US" dirty="0" smtClean="0">
                <a:sym typeface="Wingdings"/>
              </a:rPr>
              <a:t>Find one baby from those who died.</a:t>
            </a:r>
          </a:p>
          <a:p>
            <a:r>
              <a:rPr lang="en-US" dirty="0" smtClean="0">
                <a:sym typeface="Wingdings"/>
              </a:rPr>
              <a:t>Work together (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all 3 of you</a:t>
            </a:r>
            <a:r>
              <a:rPr lang="en-US" dirty="0" smtClean="0">
                <a:sym typeface="Wingdings"/>
              </a:rPr>
              <a:t>) to create a Punnett Square showing the </a:t>
            </a:r>
            <a:r>
              <a:rPr lang="en-US" i="1" dirty="0">
                <a:sym typeface="Wingdings"/>
              </a:rPr>
              <a:t>possible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offspring </a:t>
            </a:r>
            <a:r>
              <a:rPr lang="en-US" dirty="0">
                <a:sym typeface="Wingdings"/>
              </a:rPr>
              <a:t>based </a:t>
            </a:r>
            <a:r>
              <a:rPr lang="en-US" dirty="0" smtClean="0">
                <a:sym typeface="Wingdings"/>
              </a:rPr>
              <a:t>on both parents.</a:t>
            </a:r>
          </a:p>
        </p:txBody>
      </p:sp>
      <p:pic>
        <p:nvPicPr>
          <p:cNvPr id="5" name="Picture 4" descr="Screen Shot 2014-03-07 at 2.41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077" y="4134337"/>
            <a:ext cx="3301512" cy="254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287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WARNING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265775"/>
            <a:ext cx="8170844" cy="3044407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Wingdings"/>
              </a:rPr>
              <a:t>Remember that EVERYONE must do each step on their own worksheet.</a:t>
            </a:r>
          </a:p>
          <a:p>
            <a:r>
              <a:rPr lang="en-US" dirty="0" smtClean="0">
                <a:sym typeface="Wingdings"/>
              </a:rPr>
              <a:t>Even if you died, you must show the Punnett Square of </a:t>
            </a:r>
            <a:r>
              <a:rPr lang="en-US" i="1" dirty="0" smtClean="0">
                <a:sym typeface="Wingdings"/>
              </a:rPr>
              <a:t>your new parents</a:t>
            </a:r>
            <a:r>
              <a:rPr lang="en-US" dirty="0" smtClean="0">
                <a:sym typeface="Wingdings"/>
              </a:rPr>
              <a:t>.</a:t>
            </a:r>
          </a:p>
        </p:txBody>
      </p:sp>
      <p:pic>
        <p:nvPicPr>
          <p:cNvPr id="5" name="Picture 4" descr="Screen Shot 2014-03-07 at 2.41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077" y="4134337"/>
            <a:ext cx="3301512" cy="254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02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/>
              <a:t>Rebirth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265776"/>
            <a:ext cx="8170844" cy="2524686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Wingdings"/>
              </a:rPr>
              <a:t>Spin a large paper clip to determine which box/genotype the baby actually gets.</a:t>
            </a:r>
          </a:p>
          <a:p>
            <a:pPr lvl="1"/>
            <a:r>
              <a:rPr lang="en-US" dirty="0" smtClean="0">
                <a:sym typeface="Wingdings"/>
              </a:rPr>
              <a:t>Hint: Center the paper clip with the back end of your utensil or a pencil, then flick it with your finger to spin it.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845" y="3875363"/>
            <a:ext cx="3448539" cy="258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908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/>
              <a:t>Baby Phenotypes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265776"/>
            <a:ext cx="8170844" cy="2524686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ym typeface="Wingdings"/>
              </a:rPr>
              <a:t>Babies must now choose the proper beak type (utensil) for their genotype:</a:t>
            </a:r>
          </a:p>
          <a:p>
            <a:pPr marL="0" indent="0" algn="ctr">
              <a:buNone/>
            </a:pPr>
            <a:r>
              <a:rPr lang="en-US" dirty="0" smtClean="0">
                <a:sym typeface="Wingdings"/>
              </a:rPr>
              <a:t>AA = Knife</a:t>
            </a:r>
          </a:p>
          <a:p>
            <a:pPr marL="0" indent="0" algn="ctr">
              <a:buNone/>
            </a:pPr>
            <a:r>
              <a:rPr lang="en-US" dirty="0" err="1" smtClean="0">
                <a:sym typeface="Wingdings"/>
              </a:rPr>
              <a:t>Aa</a:t>
            </a:r>
            <a:r>
              <a:rPr lang="en-US" dirty="0" smtClean="0">
                <a:sym typeface="Wingdings"/>
              </a:rPr>
              <a:t> = Knife</a:t>
            </a:r>
          </a:p>
          <a:p>
            <a:pPr marL="0" indent="0" algn="ctr">
              <a:buNone/>
            </a:pPr>
            <a:r>
              <a:rPr lang="en-US" dirty="0" err="1" smtClean="0">
                <a:sym typeface="Wingdings"/>
              </a:rPr>
              <a:t>aa</a:t>
            </a:r>
            <a:r>
              <a:rPr lang="en-US" dirty="0" smtClean="0">
                <a:sym typeface="Wingdings"/>
              </a:rPr>
              <a:t> = Spoon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891" r="40642"/>
          <a:stretch/>
        </p:blipFill>
        <p:spPr>
          <a:xfrm>
            <a:off x="3953005" y="3901228"/>
            <a:ext cx="1584056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744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/>
              <a:t>Genotypes &amp; Phenotypes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026" y="1265775"/>
            <a:ext cx="8763914" cy="2872211"/>
          </a:xfrm>
        </p:spPr>
        <p:txBody>
          <a:bodyPr>
            <a:normAutofit/>
          </a:bodyPr>
          <a:lstStyle/>
          <a:p>
            <a:r>
              <a:rPr lang="en-US" dirty="0" smtClean="0"/>
              <a:t>Write down your Genotype</a:t>
            </a:r>
          </a:p>
          <a:p>
            <a:r>
              <a:rPr lang="en-US" dirty="0" smtClean="0"/>
              <a:t>Write down your Phenotype</a:t>
            </a:r>
          </a:p>
          <a:p>
            <a:r>
              <a:rPr lang="en-US" dirty="0" smtClean="0"/>
              <a:t>Record the whole-class phenotype numbers for </a:t>
            </a:r>
            <a:r>
              <a:rPr lang="en-US" b="1" dirty="0" smtClean="0"/>
              <a:t>Generation 2</a:t>
            </a:r>
            <a:r>
              <a:rPr lang="en-US" dirty="0" smtClean="0"/>
              <a:t> in the chart on page 1.</a:t>
            </a:r>
          </a:p>
        </p:txBody>
      </p:sp>
      <p:pic>
        <p:nvPicPr>
          <p:cNvPr id="8" name="Picture 7" descr="Screen Shot 2014-03-13 at 3.35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7986"/>
            <a:ext cx="9144000" cy="1964917"/>
          </a:xfrm>
          <a:prstGeom prst="rect">
            <a:avLst/>
          </a:prstGeom>
        </p:spPr>
      </p:pic>
      <p:sp>
        <p:nvSpPr>
          <p:cNvPr id="4" name="Bent-Up Arrow 3"/>
          <p:cNvSpPr/>
          <p:nvPr/>
        </p:nvSpPr>
        <p:spPr>
          <a:xfrm flipV="1">
            <a:off x="6778618" y="3093502"/>
            <a:ext cx="1341453" cy="880868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05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/>
              <a:t>Feeding Competition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265775"/>
            <a:ext cx="8170844" cy="4955473"/>
          </a:xfrm>
        </p:spPr>
        <p:txBody>
          <a:bodyPr>
            <a:normAutofit/>
          </a:bodyPr>
          <a:lstStyle/>
          <a:p>
            <a:r>
              <a:rPr lang="en-US" dirty="0" smtClean="0"/>
              <a:t>You will have </a:t>
            </a:r>
            <a:r>
              <a:rPr lang="en-US" u="sng" dirty="0" smtClean="0"/>
              <a:t>5 seconds</a:t>
            </a:r>
            <a:r>
              <a:rPr lang="en-US" dirty="0" smtClean="0"/>
              <a:t> to collect as much “food” as you can.</a:t>
            </a:r>
          </a:p>
          <a:p>
            <a:r>
              <a:rPr lang="en-US" dirty="0" smtClean="0"/>
              <a:t>Food must be picked up and placed into your nest with your beak.</a:t>
            </a:r>
          </a:p>
          <a:p>
            <a:pPr lvl="1"/>
            <a:r>
              <a:rPr lang="en-US" dirty="0" smtClean="0"/>
              <a:t>No picking up the food container</a:t>
            </a:r>
          </a:p>
          <a:p>
            <a:pPr lvl="1"/>
            <a:r>
              <a:rPr lang="en-US" dirty="0" smtClean="0"/>
              <a:t>Hold your “food pouch” to your belly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When time is called, count the number of “insects” you collected.</a:t>
            </a:r>
          </a:p>
        </p:txBody>
      </p:sp>
    </p:spTree>
    <p:extLst>
      <p:ext uri="{BB962C8B-B14F-4D97-AF65-F5344CB8AC3E}">
        <p14:creationId xmlns:p14="http://schemas.microsoft.com/office/powerpoint/2010/main" val="2299297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/>
              <a:t>Life or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265776"/>
            <a:ext cx="8170844" cy="4763382"/>
          </a:xfrm>
        </p:spPr>
        <p:txBody>
          <a:bodyPr>
            <a:normAutofit/>
          </a:bodyPr>
          <a:lstStyle/>
          <a:p>
            <a:r>
              <a:rPr lang="en-US" dirty="0" smtClean="0"/>
              <a:t>The top 2/3 of the class will survive and become parents in Generation 3.</a:t>
            </a:r>
          </a:p>
          <a:p>
            <a:r>
              <a:rPr lang="en-US" dirty="0" smtClean="0"/>
              <a:t>The bottom 1/3 are dead.  </a:t>
            </a:r>
            <a:r>
              <a:rPr lang="en-US" dirty="0" smtClean="0">
                <a:sym typeface="Wingdings"/>
              </a:rPr>
              <a:t>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984" y="3218447"/>
            <a:ext cx="25654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22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/>
              <a:t>Generation 3-5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65775"/>
            <a:ext cx="8229601" cy="47985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u="sng" dirty="0" smtClean="0"/>
              <a:t>Repeat 3 more times (or as time permits)</a:t>
            </a:r>
            <a:r>
              <a:rPr lang="en-US" sz="3500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/>
              </a:rPr>
              <a:t>Make Babies </a:t>
            </a:r>
          </a:p>
          <a:p>
            <a:pPr marL="914400" lvl="1" indent="-514350"/>
            <a:r>
              <a:rPr lang="en-US" sz="2400" dirty="0" smtClean="0">
                <a:sym typeface="Wingdings"/>
              </a:rPr>
              <a:t>Pair up and find a baby</a:t>
            </a:r>
          </a:p>
          <a:p>
            <a:pPr marL="914400" lvl="1" indent="-514350"/>
            <a:r>
              <a:rPr lang="en-US" sz="2400" dirty="0" smtClean="0">
                <a:sym typeface="Wingdings"/>
              </a:rPr>
              <a:t>Create Punnett Square and </a:t>
            </a:r>
            <a:r>
              <a:rPr lang="en-US" sz="2400" dirty="0">
                <a:sym typeface="Wingdings"/>
              </a:rPr>
              <a:t>s</a:t>
            </a:r>
            <a:r>
              <a:rPr lang="en-US" sz="2400" dirty="0" smtClean="0">
                <a:sym typeface="Wingdings"/>
              </a:rPr>
              <a:t>pin paperclip</a:t>
            </a:r>
            <a:endParaRPr lang="en-US" dirty="0" smtClean="0">
              <a:sym typeface="Wingdings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/>
              </a:rPr>
              <a:t>Record Data</a:t>
            </a:r>
          </a:p>
          <a:p>
            <a:pPr marL="914400" lvl="1" indent="-514350"/>
            <a:r>
              <a:rPr lang="en-US" dirty="0" smtClean="0">
                <a:sym typeface="Wingdings"/>
              </a:rPr>
              <a:t>Your Genotype</a:t>
            </a:r>
          </a:p>
          <a:p>
            <a:pPr marL="914400" lvl="1" indent="-514350"/>
            <a:r>
              <a:rPr lang="en-US" dirty="0" smtClean="0">
                <a:sym typeface="Wingdings"/>
              </a:rPr>
              <a:t>Your Phenotype</a:t>
            </a:r>
          </a:p>
          <a:p>
            <a:pPr marL="914400" lvl="1" indent="-514350"/>
            <a:r>
              <a:rPr lang="en-US" dirty="0" smtClean="0">
                <a:solidFill>
                  <a:srgbClr val="FF0000"/>
                </a:solidFill>
                <a:sym typeface="Wingdings"/>
              </a:rPr>
              <a:t>Class Phenotype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/>
              </a:rPr>
              <a:t>Food Competition &amp; Counting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/>
              </a:rPr>
              <a:t>Life or Death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5718473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u="sng" dirty="0" smtClean="0"/>
              <a:t>Graphing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65775"/>
            <a:ext cx="8229601" cy="1559471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Wingdings"/>
              </a:rPr>
              <a:t>Use the Class Phenotype Data chart to create a line graph of the number of Knifebills and Spoonbills over time (generations).</a:t>
            </a:r>
          </a:p>
        </p:txBody>
      </p:sp>
      <p:pic>
        <p:nvPicPr>
          <p:cNvPr id="5" name="Picture 4" descr="Screen Shot 2014-03-13 at 4.28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039" y="2966872"/>
            <a:ext cx="6424827" cy="388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09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Anhinga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856163"/>
          </a:xfrm>
        </p:spPr>
        <p:txBody>
          <a:bodyPr/>
          <a:lstStyle/>
          <a:p>
            <a:r>
              <a:rPr lang="en-US" dirty="0" smtClean="0"/>
              <a:t>Anhinga are a species of bird which live on/near warm water.  They are sometimes called “</a:t>
            </a:r>
            <a:r>
              <a:rPr lang="en-US" dirty="0" err="1" smtClean="0"/>
              <a:t>knifebills</a:t>
            </a:r>
            <a:r>
              <a:rPr lang="en-US" dirty="0" smtClean="0"/>
              <a:t>” because of the unique shape of their beak.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2514" y="3422650"/>
            <a:ext cx="3741526" cy="28025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519" y="3422650"/>
            <a:ext cx="3584635" cy="280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72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u="sng" dirty="0" smtClean="0"/>
              <a:t>Reflection Questions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65775"/>
            <a:ext cx="8229601" cy="5291322"/>
          </a:xfrm>
        </p:spPr>
        <p:txBody>
          <a:bodyPr>
            <a:normAutofit fontScale="62500" lnSpcReduction="20000"/>
          </a:bodyPr>
          <a:lstStyle/>
          <a:p>
            <a:r>
              <a:rPr lang="en-US" sz="4500" b="1" dirty="0" smtClean="0">
                <a:sym typeface="Wingdings"/>
              </a:rPr>
              <a:t>Answer the Reflection Questions on your worksheet.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>
                <a:sym typeface="Wingdings"/>
              </a:rPr>
              <a:t>1. What type of variation existed within the anhinga population?</a:t>
            </a: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>
                <a:sym typeface="Wingdings"/>
              </a:rPr>
              <a:t>2. What does "survival of the fittest" mean?</a:t>
            </a: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>
                <a:sym typeface="Wingdings"/>
              </a:rPr>
              <a:t>3. How was this simulation similar to natural selection in the wild?</a:t>
            </a: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>
                <a:sym typeface="Wingdings"/>
              </a:rPr>
              <a:t>4. How was this simulation different from natural selection in the wild?</a:t>
            </a: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>
                <a:sym typeface="Wingdings"/>
              </a:rPr>
              <a:t>5. What adaptation allowed the most anhinga to live in the last 2 generations? Why?</a:t>
            </a: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990207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1" y="1417639"/>
            <a:ext cx="7949967" cy="2102824"/>
          </a:xfrm>
        </p:spPr>
        <p:txBody>
          <a:bodyPr/>
          <a:lstStyle/>
          <a:p>
            <a:r>
              <a:rPr lang="en-US" dirty="0" smtClean="0"/>
              <a:t>The knife-like beak is an adaptation for this species because it allows the birds to stab </a:t>
            </a:r>
            <a:r>
              <a:rPr lang="en-US" dirty="0" smtClean="0"/>
              <a:t>fish, </a:t>
            </a:r>
            <a:r>
              <a:rPr lang="en-US" dirty="0" smtClean="0"/>
              <a:t>which they carry back to their nest to eat.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686" y="3935518"/>
            <a:ext cx="3352800" cy="2425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8309" t="9916" r="20499" b="15249"/>
          <a:stretch/>
        </p:blipFill>
        <p:spPr>
          <a:xfrm>
            <a:off x="5759282" y="3133536"/>
            <a:ext cx="2703103" cy="358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099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Catastrophe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417639"/>
            <a:ext cx="8170844" cy="4591872"/>
          </a:xfrm>
        </p:spPr>
        <p:txBody>
          <a:bodyPr/>
          <a:lstStyle/>
          <a:p>
            <a:r>
              <a:rPr lang="en-US" dirty="0" smtClean="0"/>
              <a:t>Recently, an oil spill occurred near a group of Anhinga living on an island.  As a result, many of the fish have died, and the water has become very dirty and dangerous.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150" y="3889677"/>
            <a:ext cx="3492500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506" y="3799711"/>
            <a:ext cx="36830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063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417639"/>
            <a:ext cx="8170844" cy="4591872"/>
          </a:xfrm>
        </p:spPr>
        <p:txBody>
          <a:bodyPr/>
          <a:lstStyle/>
          <a:p>
            <a:r>
              <a:rPr lang="en-US" dirty="0" smtClean="0"/>
              <a:t>Since fish are now harder to find, Anhinga have started eating insects to get the protein they need.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255" y="3001021"/>
            <a:ext cx="5025081" cy="351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9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/>
              <a:t>Dominant &amp; Recessive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265776"/>
            <a:ext cx="8170844" cy="2419634"/>
          </a:xfrm>
        </p:spPr>
        <p:txBody>
          <a:bodyPr/>
          <a:lstStyle/>
          <a:p>
            <a:r>
              <a:rPr lang="en-US" dirty="0" smtClean="0"/>
              <a:t>The “knifebill” is the most common (and the dominant</a:t>
            </a:r>
            <a:r>
              <a:rPr lang="en-US" dirty="0"/>
              <a:t>)</a:t>
            </a:r>
            <a:r>
              <a:rPr lang="en-US" dirty="0" smtClean="0"/>
              <a:t> trait for this anhinga population.  However, occasionally a recessive </a:t>
            </a:r>
            <a:r>
              <a:rPr lang="en-US" u="sng" dirty="0" smtClean="0"/>
              <a:t>spoon-like</a:t>
            </a:r>
            <a:r>
              <a:rPr lang="en-US" dirty="0" smtClean="0"/>
              <a:t> bill shows up in the population.</a:t>
            </a:r>
            <a:endParaRPr lang="en-US" dirty="0"/>
          </a:p>
        </p:txBody>
      </p:sp>
      <p:pic>
        <p:nvPicPr>
          <p:cNvPr id="4" name="Picture 3" descr="Anhingaspo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454" y="3685410"/>
            <a:ext cx="4369175" cy="290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750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/>
              <a:t>Generation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026" y="1265775"/>
            <a:ext cx="8763914" cy="287221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Half of you have a homozygous dominant genotype (left side of room)</a:t>
            </a:r>
          </a:p>
          <a:p>
            <a:r>
              <a:rPr lang="en-US" dirty="0" smtClean="0"/>
              <a:t>Half of you have a heterozygous</a:t>
            </a:r>
            <a:r>
              <a:rPr lang="en-US" dirty="0"/>
              <a:t> </a:t>
            </a:r>
            <a:r>
              <a:rPr lang="en-US" dirty="0" smtClean="0"/>
              <a:t>genotype (right side of room)</a:t>
            </a:r>
          </a:p>
          <a:p>
            <a:r>
              <a:rPr lang="en-US" dirty="0" smtClean="0"/>
              <a:t>What are your phenotypes?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(Write all this down under Generation 1 on your worksheet)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He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8" t="22753" b="22482"/>
          <a:stretch/>
        </p:blipFill>
        <p:spPr>
          <a:xfrm>
            <a:off x="5200316" y="4657892"/>
            <a:ext cx="3486484" cy="1829205"/>
          </a:xfrm>
          <a:prstGeom prst="rect">
            <a:avLst/>
          </a:prstGeom>
        </p:spPr>
      </p:pic>
      <p:pic>
        <p:nvPicPr>
          <p:cNvPr id="6" name="Picture 5" descr="H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4" t="22775" b="18680"/>
          <a:stretch/>
        </p:blipFill>
        <p:spPr>
          <a:xfrm>
            <a:off x="940638" y="4657892"/>
            <a:ext cx="3539958" cy="196288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780710" y="4423365"/>
            <a:ext cx="28542" cy="243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048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265775"/>
            <a:ext cx="8170844" cy="2872211"/>
          </a:xfrm>
        </p:spPr>
        <p:txBody>
          <a:bodyPr>
            <a:normAutofit/>
          </a:bodyPr>
          <a:lstStyle/>
          <a:p>
            <a:r>
              <a:rPr lang="en-US" dirty="0" smtClean="0"/>
              <a:t>Record the number of each phenotype on your page for the start of Generation 1</a:t>
            </a:r>
            <a:endParaRPr lang="en-US" dirty="0"/>
          </a:p>
        </p:txBody>
      </p:sp>
      <p:pic>
        <p:nvPicPr>
          <p:cNvPr id="4" name="Picture 3" descr="Screen Shot 2014-03-13 at 3.35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4655"/>
            <a:ext cx="9144000" cy="196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88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776"/>
            <a:ext cx="8229600" cy="1143000"/>
          </a:xfrm>
        </p:spPr>
        <p:txBody>
          <a:bodyPr/>
          <a:lstStyle/>
          <a:p>
            <a:r>
              <a:rPr lang="en-US" dirty="0" smtClean="0"/>
              <a:t>The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662" y="1265775"/>
            <a:ext cx="8170844" cy="4955473"/>
          </a:xfrm>
        </p:spPr>
        <p:txBody>
          <a:bodyPr>
            <a:normAutofit/>
          </a:bodyPr>
          <a:lstStyle/>
          <a:p>
            <a:r>
              <a:rPr lang="en-US" dirty="0" smtClean="0"/>
              <a:t>You will have </a:t>
            </a:r>
            <a:r>
              <a:rPr lang="en-US" u="sng" dirty="0" smtClean="0"/>
              <a:t>5 seconds</a:t>
            </a:r>
            <a:r>
              <a:rPr lang="en-US" dirty="0" smtClean="0"/>
              <a:t> to collect as much “food” as you can.</a:t>
            </a:r>
          </a:p>
          <a:p>
            <a:r>
              <a:rPr lang="en-US" dirty="0" smtClean="0"/>
              <a:t>Food must be picked up and placed into your nest with your beak.</a:t>
            </a:r>
          </a:p>
          <a:p>
            <a:pPr lvl="1"/>
            <a:r>
              <a:rPr lang="en-US" dirty="0" smtClean="0"/>
              <a:t>No picking up the food container</a:t>
            </a:r>
          </a:p>
          <a:p>
            <a:pPr lvl="1"/>
            <a:r>
              <a:rPr lang="en-US" dirty="0" smtClean="0"/>
              <a:t>Hold your “food pouch” to your belly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When time is called, count the number of “insects” you collected.</a:t>
            </a:r>
          </a:p>
        </p:txBody>
      </p:sp>
    </p:spTree>
    <p:extLst>
      <p:ext uri="{BB962C8B-B14F-4D97-AF65-F5344CB8AC3E}">
        <p14:creationId xmlns:p14="http://schemas.microsoft.com/office/powerpoint/2010/main" val="3073786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746</Words>
  <Application>Microsoft Macintosh PowerPoint</Application>
  <PresentationFormat>On-screen Show (4:3)</PresentationFormat>
  <Paragraphs>88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Anhinga</vt:lpstr>
      <vt:lpstr>Anhinga</vt:lpstr>
      <vt:lpstr>Feeding</vt:lpstr>
      <vt:lpstr>Environmental Catastrophe</vt:lpstr>
      <vt:lpstr>New Food</vt:lpstr>
      <vt:lpstr>Dominant &amp; Recessive</vt:lpstr>
      <vt:lpstr>Generation 1</vt:lpstr>
      <vt:lpstr>Data</vt:lpstr>
      <vt:lpstr>The Rules</vt:lpstr>
      <vt:lpstr>Life or Death</vt:lpstr>
      <vt:lpstr>Generation 2: Making Babies!</vt:lpstr>
      <vt:lpstr>WARNING</vt:lpstr>
      <vt:lpstr>Rebirth</vt:lpstr>
      <vt:lpstr>Baby Phenotypes</vt:lpstr>
      <vt:lpstr>Genotypes &amp; Phenotypes</vt:lpstr>
      <vt:lpstr>Feeding Competition #2</vt:lpstr>
      <vt:lpstr>Life or Death</vt:lpstr>
      <vt:lpstr>Generation 3-5</vt:lpstr>
      <vt:lpstr>Graphing</vt:lpstr>
      <vt:lpstr>Reflection Questions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Selection Activity</dc:title>
  <dc:creator>User</dc:creator>
  <cp:lastModifiedBy>User</cp:lastModifiedBy>
  <cp:revision>23</cp:revision>
  <dcterms:created xsi:type="dcterms:W3CDTF">2014-03-07T18:58:16Z</dcterms:created>
  <dcterms:modified xsi:type="dcterms:W3CDTF">2014-03-17T13:33:07Z</dcterms:modified>
</cp:coreProperties>
</file>